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3" r:id="rId1"/>
  </p:sldMasterIdLst>
  <p:notesMasterIdLst>
    <p:notesMasterId r:id="rId16"/>
  </p:notesMasterIdLst>
  <p:sldIdLst>
    <p:sldId id="289" r:id="rId2"/>
    <p:sldId id="293" r:id="rId3"/>
    <p:sldId id="305" r:id="rId4"/>
    <p:sldId id="256" r:id="rId5"/>
    <p:sldId id="291" r:id="rId6"/>
    <p:sldId id="315" r:id="rId7"/>
    <p:sldId id="283" r:id="rId8"/>
    <p:sldId id="312" r:id="rId9"/>
    <p:sldId id="307" r:id="rId10"/>
    <p:sldId id="297" r:id="rId11"/>
    <p:sldId id="280" r:id="rId12"/>
    <p:sldId id="295" r:id="rId13"/>
    <p:sldId id="296" r:id="rId14"/>
    <p:sldId id="313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2B"/>
    <a:srgbClr val="31314D"/>
    <a:srgbClr val="E2E2E2"/>
    <a:srgbClr val="117BB8"/>
    <a:srgbClr val="33CCFF"/>
    <a:srgbClr val="99FFCC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1" autoAdjust="0"/>
    <p:restoredTop sz="93537" autoAdjust="0"/>
  </p:normalViewPr>
  <p:slideViewPr>
    <p:cSldViewPr>
      <p:cViewPr varScale="1">
        <p:scale>
          <a:sx n="70" d="100"/>
          <a:sy n="70" d="100"/>
        </p:scale>
        <p:origin x="1380" y="5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2057E76-B8D5-43C7-BC8F-3274837F3731}" type="datetimeFigureOut">
              <a:rPr lang="ru-RU"/>
              <a:pPr>
                <a:defRPr/>
              </a:pPr>
              <a:t>23.05.2020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137E27FE-F79E-4153-92D6-F287CA517E5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484975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indent="457200" algn="just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Поэтому тему урока формулированием: «Оценка количественных параметров текстовых документов».</a:t>
            </a:r>
          </a:p>
          <a:p>
            <a:pPr indent="457200" algn="just"/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рабочей тетради запишите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число, тему урока.</a:t>
            </a:r>
          </a:p>
          <a:p>
            <a:pPr marL="0" marR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Подумайте каковы же цели урока? (определить основные принципы представления текстовой информации в памяти ПК; научиться оценивать количественные параметры текстовых документов)</a:t>
            </a:r>
          </a:p>
          <a:p>
            <a:pPr marL="0" marR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Для достижения, поставленных целей, нам понадобятся кодовые таблицы, карточки с заданиями 1, 2. Проверьте их наличие на рабочем столе.</a:t>
            </a:r>
          </a:p>
          <a:p>
            <a:pPr indent="457200" algn="just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C3BCA4-5830-4722-A3B9-72FED4AC00D6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2477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0" name="Shape 26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351283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Shape 3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55" name="Shape 35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704304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Shape 3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5" name="Shape 3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7453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BB8DA-E67D-4A88-87AB-785DDD96B3BB}" type="datetimeFigureOut">
              <a:rPr lang="ru-RU" smtClean="0"/>
              <a:t>23.05.2020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3F73D-CD2F-4226-8F66-EFC00E189C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079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BB8DA-E67D-4A88-87AB-785DDD96B3BB}" type="datetimeFigureOut">
              <a:rPr lang="ru-RU" smtClean="0"/>
              <a:t>23.05.2020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3F73D-CD2F-4226-8F66-EFC00E189C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620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BB8DA-E67D-4A88-87AB-785DDD96B3BB}" type="datetimeFigureOut">
              <a:rPr lang="ru-RU" smtClean="0"/>
              <a:t>23.05.2020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3F73D-CD2F-4226-8F66-EFC00E189C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7603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67D26-3B58-417E-83AE-ADB30DFE38B7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5846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8DA89-FCA8-414A-ABF3-2C7CBDB20E4B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49253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1AD52-F9D0-4129-A9DC-B1DF82528D4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56517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C1FC1-D0F9-4EBB-9784-978AD343DC2D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20998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AA714-4079-4973-985B-16F28AB1DC2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30345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E7C51-73F2-4E15-B3AE-919F3240E0E2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54536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04139-182C-4E38-BCAB-00D9CEDC2F5C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3726122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04139-182C-4E38-BCAB-00D9CEDC2F5C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15228821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04139-182C-4E38-BCAB-00D9CEDC2F5C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8343262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04139-182C-4E38-BCAB-00D9CEDC2F5C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32035276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04139-182C-4E38-BCAB-00D9CEDC2F5C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79629814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1FBD8-DCC8-40EB-BEEC-56775500A88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20065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4998C-0A95-47F1-ABD3-6C67AEC94B21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71520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052738"/>
            <a:ext cx="7643192" cy="5073427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643192" cy="634082"/>
          </a:xfrm>
        </p:spPr>
        <p:txBody>
          <a:bodyPr/>
          <a:lstStyle>
            <a:lvl1pPr algn="l">
              <a:defRPr b="1">
                <a:solidFill>
                  <a:schemeClr val="tx2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0292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643192" cy="634082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idx="1"/>
          </p:nvPr>
        </p:nvSpPr>
        <p:spPr>
          <a:xfrm>
            <a:off x="1043608" y="1052738"/>
            <a:ext cx="7643192" cy="5073427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426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EB04139-182C-4E38-BCAB-00D9CEDC2F5C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36801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4" r:id="rId1"/>
    <p:sldLayoutId id="2147483985" r:id="rId2"/>
    <p:sldLayoutId id="2147483986" r:id="rId3"/>
    <p:sldLayoutId id="2147483987" r:id="rId4"/>
    <p:sldLayoutId id="2147483988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  <p:sldLayoutId id="2147483995" r:id="rId12"/>
    <p:sldLayoutId id="2147483996" r:id="rId13"/>
    <p:sldLayoutId id="2147483997" r:id="rId14"/>
    <p:sldLayoutId id="2147483998" r:id="rId15"/>
    <p:sldLayoutId id="2147483999" r:id="rId16"/>
    <p:sldLayoutId id="2147483689" r:id="rId17"/>
    <p:sldLayoutId id="2147483690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293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2118" y="851675"/>
            <a:ext cx="8910990" cy="5704098"/>
          </a:xfrm>
        </p:spPr>
        <p:txBody>
          <a:bodyPr/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sz="2000" b="1" dirty="0"/>
              <a:t>О</a:t>
            </a:r>
            <a:r>
              <a:rPr lang="en-US" sz="2000" b="1" dirty="0"/>
              <a:t>!J</a:t>
            </a:r>
            <a:r>
              <a:rPr lang="ru-RU" sz="2000" b="1" dirty="0"/>
              <a:t>Ц</a:t>
            </a:r>
            <a:r>
              <a:rPr lang="en-US" sz="2000" b="1" dirty="0"/>
              <a:t>_+</a:t>
            </a:r>
            <a:r>
              <a:rPr lang="ru-RU" sz="2000" b="1" dirty="0"/>
              <a:t>Е</a:t>
            </a:r>
            <a:r>
              <a:rPr lang="en-US" sz="2000" b="1" dirty="0"/>
              <a:t>DL</a:t>
            </a:r>
            <a:r>
              <a:rPr lang="ru-RU" sz="2000" b="1" dirty="0"/>
              <a:t>Н</a:t>
            </a:r>
            <a:r>
              <a:rPr lang="en-US" sz="2000" b="1" dirty="0"/>
              <a:t>)9</a:t>
            </a:r>
            <a:r>
              <a:rPr lang="ru-RU" sz="2000" b="1" dirty="0"/>
              <a:t>К</a:t>
            </a:r>
            <a:r>
              <a:rPr lang="en-US" sz="2000" b="1" dirty="0"/>
              <a:t>FA</a:t>
            </a:r>
            <a:r>
              <a:rPr lang="ru-RU" sz="2000" b="1" dirty="0"/>
              <a:t>А</a:t>
            </a:r>
            <a:r>
              <a:rPr lang="en-US" sz="2000" b="1" dirty="0"/>
              <a:t>      </a:t>
            </a:r>
            <a:endParaRPr lang="ru-RU" sz="2000" b="1" dirty="0"/>
          </a:p>
          <a:p>
            <a:pPr algn="ctr">
              <a:buNone/>
            </a:pPr>
            <a:endParaRPr lang="ru-RU" sz="2000" b="1" dirty="0"/>
          </a:p>
          <a:p>
            <a:pPr algn="ctr">
              <a:buNone/>
            </a:pPr>
            <a:r>
              <a:rPr lang="ru-RU" sz="2000" b="1" dirty="0"/>
              <a:t>К</a:t>
            </a:r>
            <a:r>
              <a:rPr lang="en-US" sz="2000" b="1" dirty="0"/>
              <a:t>2I</a:t>
            </a:r>
            <a:r>
              <a:rPr lang="ru-RU" sz="2000" b="1" dirty="0"/>
              <a:t>О</a:t>
            </a:r>
            <a:r>
              <a:rPr lang="en-US" sz="2000" b="1" dirty="0"/>
              <a:t>JT</a:t>
            </a:r>
            <a:r>
              <a:rPr lang="ru-RU" sz="2000" b="1" dirty="0"/>
              <a:t>Л</a:t>
            </a:r>
            <a:r>
              <a:rPr lang="en-US" sz="2000" b="1" dirty="0"/>
              <a:t>5S</a:t>
            </a:r>
            <a:r>
              <a:rPr lang="ru-RU" sz="2000" b="1" dirty="0"/>
              <a:t>И</a:t>
            </a:r>
            <a:r>
              <a:rPr lang="en-US" sz="2000" b="1" dirty="0"/>
              <a:t>M#</a:t>
            </a:r>
            <a:r>
              <a:rPr lang="ru-RU" sz="2000" b="1" dirty="0"/>
              <a:t>Ч</a:t>
            </a:r>
            <a:r>
              <a:rPr lang="en-US" sz="2000" b="1" dirty="0"/>
              <a:t>NZ</a:t>
            </a:r>
            <a:r>
              <a:rPr lang="ru-RU" sz="2000" b="1" dirty="0"/>
              <a:t>Е</a:t>
            </a:r>
            <a:r>
              <a:rPr lang="en-US" sz="2000" b="1" dirty="0"/>
              <a:t>&lt;0</a:t>
            </a:r>
            <a:r>
              <a:rPr lang="ru-RU" sz="2000" b="1" dirty="0"/>
              <a:t>С</a:t>
            </a:r>
            <a:r>
              <a:rPr lang="en-US" sz="2000" b="1" dirty="0"/>
              <a:t>%+</a:t>
            </a:r>
            <a:r>
              <a:rPr lang="ru-RU" sz="2000" b="1" dirty="0"/>
              <a:t>Т</a:t>
            </a:r>
            <a:r>
              <a:rPr lang="en-US" sz="2000" b="1" dirty="0"/>
              <a:t>-Q</a:t>
            </a:r>
            <a:r>
              <a:rPr lang="ru-RU" sz="2000" b="1" dirty="0"/>
              <a:t>В</a:t>
            </a:r>
            <a:r>
              <a:rPr lang="en-US" sz="2000" b="1" dirty="0"/>
              <a:t>WE</a:t>
            </a:r>
            <a:r>
              <a:rPr lang="ru-RU" sz="2000" b="1" dirty="0"/>
              <a:t>Е</a:t>
            </a:r>
            <a:r>
              <a:rPr lang="en-US" sz="2000" b="1" dirty="0"/>
              <a:t>TY</a:t>
            </a:r>
            <a:r>
              <a:rPr lang="ru-RU" sz="2000" b="1" dirty="0"/>
              <a:t>Н</a:t>
            </a:r>
            <a:r>
              <a:rPr lang="en-US" sz="2000" b="1" dirty="0"/>
              <a:t>PO</a:t>
            </a:r>
            <a:r>
              <a:rPr lang="ru-RU" sz="2000" b="1" dirty="0"/>
              <a:t>Н</a:t>
            </a:r>
            <a:r>
              <a:rPr lang="en-US" sz="2000" b="1" dirty="0"/>
              <a:t>{K</a:t>
            </a:r>
            <a:r>
              <a:rPr lang="ru-RU" sz="2000" b="1" dirty="0"/>
              <a:t>Ы</a:t>
            </a:r>
            <a:r>
              <a:rPr lang="en-US" sz="2000" b="1" dirty="0"/>
              <a:t>NB</a:t>
            </a:r>
            <a:r>
              <a:rPr lang="ru-RU" sz="2000" b="1" dirty="0"/>
              <a:t>Х </a:t>
            </a:r>
          </a:p>
          <a:p>
            <a:pPr algn="ctr">
              <a:buNone/>
            </a:pPr>
            <a:endParaRPr lang="ru-RU" sz="2000" b="1" dirty="0"/>
          </a:p>
          <a:p>
            <a:pPr algn="ctr">
              <a:buNone/>
            </a:pPr>
            <a:r>
              <a:rPr lang="ru-RU" sz="2000" b="1" dirty="0"/>
              <a:t>П</a:t>
            </a:r>
            <a:r>
              <a:rPr lang="en-US" sz="2000" b="1" dirty="0"/>
              <a:t>OX</a:t>
            </a:r>
            <a:r>
              <a:rPr lang="ru-RU" sz="2000" b="1" dirty="0"/>
              <a:t>А</a:t>
            </a:r>
            <a:r>
              <a:rPr lang="en-US" sz="2000" b="1" dirty="0"/>
              <a:t>?:</a:t>
            </a:r>
            <a:r>
              <a:rPr lang="ru-RU" sz="2000" b="1" dirty="0"/>
              <a:t>Р</a:t>
            </a:r>
            <a:r>
              <a:rPr lang="en-US" sz="2000" b="1" dirty="0"/>
              <a:t>MB</a:t>
            </a:r>
            <a:r>
              <a:rPr lang="ru-RU" sz="2000" b="1" dirty="0"/>
              <a:t>А</a:t>
            </a:r>
            <a:r>
              <a:rPr lang="en-US" sz="2000" b="1" dirty="0"/>
              <a:t>KH</a:t>
            </a:r>
            <a:r>
              <a:rPr lang="ru-RU" sz="2000" b="1" dirty="0"/>
              <a:t>М</a:t>
            </a:r>
            <a:r>
              <a:rPr lang="en-US" sz="2000" b="1" dirty="0"/>
              <a:t>^U</a:t>
            </a:r>
            <a:r>
              <a:rPr lang="ru-RU" sz="2000" b="1" dirty="0"/>
              <a:t>Е</a:t>
            </a:r>
            <a:r>
              <a:rPr lang="en-US" sz="2000" b="1" dirty="0"/>
              <a:t>8*</a:t>
            </a:r>
            <a:r>
              <a:rPr lang="ru-RU" sz="2000" b="1" dirty="0"/>
              <a:t>Т</a:t>
            </a:r>
            <a:r>
              <a:rPr lang="en-US" sz="2000" b="1" dirty="0"/>
              <a:t>I0</a:t>
            </a:r>
            <a:r>
              <a:rPr lang="ru-RU" sz="2000" b="1" dirty="0"/>
              <a:t>Р</a:t>
            </a:r>
            <a:r>
              <a:rPr lang="en-US" sz="2000" b="1" dirty="0"/>
              <a:t>~Z</a:t>
            </a:r>
            <a:r>
              <a:rPr lang="ru-RU" sz="2000" b="1" dirty="0"/>
              <a:t>О</a:t>
            </a:r>
            <a:r>
              <a:rPr lang="en-US" sz="2000" b="1" dirty="0"/>
              <a:t>KH</a:t>
            </a:r>
            <a:r>
              <a:rPr lang="ru-RU" sz="2000" b="1" dirty="0"/>
              <a:t>В</a:t>
            </a:r>
          </a:p>
          <a:p>
            <a:pPr algn="ctr">
              <a:buNone/>
            </a:pPr>
            <a:endParaRPr lang="ru-RU" sz="2000" b="1" dirty="0"/>
          </a:p>
          <a:p>
            <a:pPr algn="ctr">
              <a:buNone/>
            </a:pPr>
            <a:r>
              <a:rPr lang="en-US" sz="2000" b="1" dirty="0"/>
              <a:t>  </a:t>
            </a:r>
            <a:r>
              <a:rPr lang="ru-RU" sz="2000" b="1" dirty="0"/>
              <a:t>Т</a:t>
            </a:r>
            <a:r>
              <a:rPr lang="en-US" sz="2000" b="1" dirty="0"/>
              <a:t>7$</a:t>
            </a:r>
            <a:r>
              <a:rPr lang="ru-RU" sz="2000" b="1" dirty="0"/>
              <a:t>Е</a:t>
            </a:r>
            <a:r>
              <a:rPr lang="en-US" sz="2000" b="1" dirty="0"/>
              <a:t>54</a:t>
            </a:r>
            <a:r>
              <a:rPr lang="ru-RU" sz="2000" b="1" dirty="0"/>
              <a:t>К</a:t>
            </a:r>
            <a:r>
              <a:rPr lang="en-US" sz="2000" b="1" dirty="0"/>
              <a:t>№»</a:t>
            </a:r>
            <a:r>
              <a:rPr lang="ru-RU" sz="2000" b="1" dirty="0"/>
              <a:t>С</a:t>
            </a:r>
            <a:r>
              <a:rPr lang="en-US" sz="2000" b="1" dirty="0"/>
              <a:t>@H</a:t>
            </a:r>
            <a:r>
              <a:rPr lang="ru-RU" sz="2000" b="1" dirty="0"/>
              <a:t>Т</a:t>
            </a:r>
            <a:r>
              <a:rPr lang="en-US" sz="2000" b="1" dirty="0"/>
              <a:t>KL</a:t>
            </a:r>
            <a:r>
              <a:rPr lang="ru-RU" sz="2000" b="1" dirty="0"/>
              <a:t>О</a:t>
            </a:r>
            <a:r>
              <a:rPr lang="en-US" sz="2000" b="1" dirty="0"/>
              <a:t>?&gt;</a:t>
            </a:r>
            <a:r>
              <a:rPr lang="ru-RU" sz="2000" b="1" dirty="0"/>
              <a:t>В</a:t>
            </a:r>
            <a:r>
              <a:rPr lang="en-US" sz="2000" b="1" dirty="0"/>
              <a:t>GF</a:t>
            </a:r>
            <a:r>
              <a:rPr lang="ru-RU" sz="2000" b="1" dirty="0"/>
              <a:t>Ы</a:t>
            </a:r>
            <a:r>
              <a:rPr lang="en-US" sz="2000" b="1" dirty="0"/>
              <a:t>PL</a:t>
            </a:r>
            <a:r>
              <a:rPr lang="ru-RU" sz="2000" b="1" dirty="0"/>
              <a:t>Х</a:t>
            </a:r>
          </a:p>
          <a:p>
            <a:pPr algn="ctr">
              <a:buNone/>
            </a:pPr>
            <a:endParaRPr lang="ru-RU" sz="2000" b="1" dirty="0"/>
          </a:p>
          <a:p>
            <a:pPr algn="ctr">
              <a:buNone/>
            </a:pPr>
            <a:r>
              <a:rPr lang="ru-RU" sz="2000" b="1" dirty="0"/>
              <a:t>ДЧСО»%К)(УЖЭМ/&lt;Е</a:t>
            </a:r>
            <a:r>
              <a:rPr lang="en-US" sz="2000" b="1" dirty="0"/>
              <a:t>LI</a:t>
            </a:r>
            <a:r>
              <a:rPr lang="ru-RU" sz="2000" b="1" dirty="0"/>
              <a:t>Н12Т;{О}=В</a:t>
            </a:r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4803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 txBox="1">
            <a:spLocks/>
          </p:cNvSpPr>
          <p:nvPr/>
        </p:nvSpPr>
        <p:spPr>
          <a:xfrm>
            <a:off x="142844" y="357166"/>
            <a:ext cx="8786874" cy="59674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892" indent="-342892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1" indent="-285743" algn="l" defTabSz="91437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2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8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endParaRPr lang="ru-RU" dirty="0" smtClean="0"/>
          </a:p>
          <a:p>
            <a:pPr algn="ctr">
              <a:buFont typeface="Arial" pitchFamily="34" charset="0"/>
              <a:buNone/>
            </a:pPr>
            <a:endParaRPr lang="ru-RU" dirty="0" smtClean="0"/>
          </a:p>
          <a:p>
            <a:pPr algn="ctr">
              <a:buFont typeface="Arial" pitchFamily="34" charset="0"/>
              <a:buNone/>
            </a:pPr>
            <a:r>
              <a:rPr lang="ru-RU" sz="2400" b="1" dirty="0" smtClean="0"/>
              <a:t>О Ц Е Н К А</a:t>
            </a:r>
            <a:r>
              <a:rPr lang="en-US" sz="2400" b="1" dirty="0" smtClean="0"/>
              <a:t>      </a:t>
            </a:r>
            <a:endParaRPr lang="ru-RU" sz="2400" b="1" dirty="0" smtClean="0"/>
          </a:p>
          <a:p>
            <a:pPr algn="ctr">
              <a:buFont typeface="Arial" pitchFamily="34" charset="0"/>
              <a:buNone/>
            </a:pPr>
            <a:endParaRPr lang="ru-RU" sz="2400" b="1" dirty="0" smtClean="0"/>
          </a:p>
          <a:p>
            <a:pPr algn="ctr">
              <a:buFont typeface="Arial" pitchFamily="34" charset="0"/>
              <a:buNone/>
            </a:pPr>
            <a:r>
              <a:rPr lang="ru-RU" sz="2400" b="1" dirty="0" smtClean="0"/>
              <a:t>К О Л И Ч Е С Т В Е Н </a:t>
            </a:r>
            <a:r>
              <a:rPr lang="ru-RU" sz="2400" b="1" dirty="0" err="1" smtClean="0"/>
              <a:t>Н</a:t>
            </a:r>
            <a:r>
              <a:rPr lang="ru-RU" sz="2400" b="1" dirty="0" smtClean="0"/>
              <a:t> Ы Х </a:t>
            </a:r>
          </a:p>
          <a:p>
            <a:pPr algn="ctr">
              <a:buFont typeface="Arial" pitchFamily="34" charset="0"/>
              <a:buNone/>
            </a:pPr>
            <a:endParaRPr lang="ru-RU" sz="2400" b="1" dirty="0" smtClean="0"/>
          </a:p>
          <a:p>
            <a:pPr algn="ctr">
              <a:buFont typeface="Arial" pitchFamily="34" charset="0"/>
              <a:buNone/>
            </a:pPr>
            <a:r>
              <a:rPr lang="ru-RU" sz="2400" b="1" dirty="0" smtClean="0"/>
              <a:t>П А Р А М Е Т Р О В</a:t>
            </a:r>
          </a:p>
          <a:p>
            <a:pPr algn="ctr">
              <a:buFont typeface="Arial" pitchFamily="34" charset="0"/>
              <a:buNone/>
            </a:pPr>
            <a:endParaRPr lang="ru-RU" sz="2400" b="1" dirty="0" smtClean="0"/>
          </a:p>
          <a:p>
            <a:pPr algn="ctr">
              <a:buFont typeface="Arial" pitchFamily="34" charset="0"/>
              <a:buNone/>
            </a:pPr>
            <a:r>
              <a:rPr lang="en-US" sz="2400" b="1" dirty="0" smtClean="0"/>
              <a:t>  </a:t>
            </a:r>
            <a:r>
              <a:rPr lang="ru-RU" sz="2400" b="1" dirty="0" smtClean="0"/>
              <a:t>ТЕКСТОВЫХ</a:t>
            </a:r>
          </a:p>
          <a:p>
            <a:pPr algn="ctr">
              <a:buFont typeface="Arial" pitchFamily="34" charset="0"/>
              <a:buNone/>
            </a:pPr>
            <a:endParaRPr lang="ru-RU" sz="2400" b="1" dirty="0" smtClean="0"/>
          </a:p>
          <a:p>
            <a:pPr algn="ctr">
              <a:buFont typeface="Arial" pitchFamily="34" charset="0"/>
              <a:buNone/>
            </a:pPr>
            <a:r>
              <a:rPr lang="ru-RU" sz="2400" b="1" dirty="0" smtClean="0"/>
              <a:t>ДОКУМЕНТОВ</a:t>
            </a:r>
          </a:p>
          <a:p>
            <a:pPr>
              <a:buFont typeface="Arial" pitchFamily="34" charset="0"/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5856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ctrTitle"/>
          </p:nvPr>
        </p:nvSpPr>
        <p:spPr>
          <a:xfrm>
            <a:off x="413539" y="2672955"/>
            <a:ext cx="8370929" cy="1102519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altLang="ru-RU" sz="4050" b="1" dirty="0">
                <a:solidFill>
                  <a:srgbClr val="313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КОЛИЧЕСТВЕННЫХ ПАРАМЕТРОВ ТЕКСТОВЫХ ДОКУМЕНТОВ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764889" y="1268761"/>
            <a:ext cx="140415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700" i="1" dirty="0">
                <a:solidFill>
                  <a:srgbClr val="FF0000"/>
                </a:solidFill>
              </a:rPr>
              <a:t>29.04</a:t>
            </a:r>
          </a:p>
        </p:txBody>
      </p:sp>
      <p:pic>
        <p:nvPicPr>
          <p:cNvPr id="4" name="Picture 2" descr="http://lesmeh.edu35.ru/images/phocagallery/raznoe/%D0%A3%D1%87%D0%B5%D0%BD%D0%B8%D0%BA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228" y="3775473"/>
            <a:ext cx="878510" cy="1098137"/>
          </a:xfrm>
          <a:prstGeom prst="rect">
            <a:avLst/>
          </a:prstGeom>
          <a:noFill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6408205" y="5049180"/>
            <a:ext cx="1439228" cy="535785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vert="horz">
            <a:noAutofit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350" dirty="0">
                <a:latin typeface="Times New Roman" pitchFamily="18" charset="0"/>
                <a:cs typeface="Times New Roman" pitchFamily="18" charset="0"/>
              </a:rPr>
              <a:t>Лист самооценки</a:t>
            </a:r>
          </a:p>
          <a:p>
            <a:pPr marL="0" indent="0" algn="ctr">
              <a:buNone/>
            </a:pPr>
            <a:r>
              <a:rPr lang="ru-RU" sz="1350" dirty="0">
                <a:latin typeface="Times New Roman" pitchFamily="18" charset="0"/>
                <a:cs typeface="Times New Roman" pitchFamily="18" charset="0"/>
              </a:rPr>
              <a:t>Пункт  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655676" y="2098141"/>
            <a:ext cx="1792886" cy="321459"/>
          </a:xfrm>
        </p:spPr>
        <p:txBody>
          <a:bodyPr>
            <a:noAutofit/>
          </a:bodyPr>
          <a:lstStyle/>
          <a:p>
            <a:r>
              <a:rPr lang="ru-RU" sz="21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Цели урока</a:t>
            </a:r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1331640" y="2781376"/>
            <a:ext cx="4907769" cy="1875248"/>
          </a:xfrm>
        </p:spPr>
        <p:txBody>
          <a:bodyPr>
            <a:normAutofit/>
          </a:bodyPr>
          <a:lstStyle/>
          <a:p>
            <a:pPr marL="0" indent="192024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Определить основные принципы представления текстовой информации в памяти ПК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192024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 Научиться оценивать количественные параметры текстовых документов.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525848" y="5053455"/>
            <a:ext cx="270030" cy="2700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61B9594B-90DE-499B-8BC1-B3252C80F78B}" type="slidenum">
              <a:rPr 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5</a:t>
            </a:fld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 descr="http://lesmeh.edu35.ru/images/phocagallery/raznoe/%D0%A3%D1%87%D0%B5%D0%BD%D0%B8%D0%BA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7368" y="2813967"/>
            <a:ext cx="878510" cy="1098137"/>
          </a:xfrm>
          <a:prstGeom prst="rect">
            <a:avLst/>
          </a:prstGeom>
          <a:noFill/>
        </p:spPr>
      </p:pic>
      <p:sp>
        <p:nvSpPr>
          <p:cNvPr id="12" name="Содержимое 2"/>
          <p:cNvSpPr txBox="1">
            <a:spLocks/>
          </p:cNvSpPr>
          <p:nvPr/>
        </p:nvSpPr>
        <p:spPr>
          <a:xfrm>
            <a:off x="6732241" y="4214887"/>
            <a:ext cx="1439228" cy="535785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vert="horz">
            <a:noAutofit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350" dirty="0">
                <a:latin typeface="Times New Roman" pitchFamily="18" charset="0"/>
                <a:cs typeface="Times New Roman" pitchFamily="18" charset="0"/>
              </a:rPr>
              <a:t>Лист самооценки</a:t>
            </a:r>
          </a:p>
          <a:p>
            <a:pPr marL="0" indent="0" algn="ctr">
              <a:buNone/>
            </a:pPr>
            <a:r>
              <a:rPr lang="ru-RU" sz="1350" dirty="0">
                <a:latin typeface="Times New Roman" pitchFamily="18" charset="0"/>
                <a:cs typeface="Times New Roman" pitchFamily="18" charset="0"/>
              </a:rPr>
              <a:t>Пункт  3</a:t>
            </a:r>
          </a:p>
        </p:txBody>
      </p:sp>
      <p:pic>
        <p:nvPicPr>
          <p:cNvPr id="9218" name="Picture 2" descr="http://hiringtips.employeetestingcenter.com/wp-content/uploads/2011/07/Zeroing-In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3898" y="1754815"/>
            <a:ext cx="1236000" cy="10081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36602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262"/>
          <p:cNvSpPr txBox="1">
            <a:spLocks noGrp="1"/>
          </p:cNvSpPr>
          <p:nvPr>
            <p:ph type="title"/>
          </p:nvPr>
        </p:nvSpPr>
        <p:spPr>
          <a:xfrm>
            <a:off x="374846" y="119675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ru-RU" sz="4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символ – 1 байт = 8 бит</a:t>
            </a:r>
          </a:p>
        </p:txBody>
      </p:sp>
      <p:sp>
        <p:nvSpPr>
          <p:cNvPr id="263" name="Shape 263"/>
          <p:cNvSpPr txBox="1">
            <a:spLocks noGrp="1"/>
          </p:cNvSpPr>
          <p:nvPr>
            <p:ph idx="1"/>
          </p:nvPr>
        </p:nvSpPr>
        <p:spPr>
          <a:xfrm>
            <a:off x="899591" y="2132856"/>
            <a:ext cx="7704855" cy="331236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5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108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ru-RU" sz="5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 = 2</a:t>
            </a:r>
            <a:r>
              <a:rPr lang="ru-RU" sz="5400" b="0" i="0" u="none" strike="noStrike" cap="none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ru-RU" sz="5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= 2</a:t>
            </a:r>
            <a:r>
              <a:rPr lang="ru-RU" sz="5400" b="0" i="0" u="none" strike="noStrike" cap="none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r>
              <a:rPr lang="ru-RU" sz="5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= 256 символов</a:t>
            </a:r>
          </a:p>
          <a:p>
            <a:pPr marL="0" marR="0" lvl="0" indent="0" algn="l" rtl="0">
              <a:spcBef>
                <a:spcPts val="108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5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96699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2"/>
          <p:cNvSpPr>
            <a:spLocks/>
          </p:cNvSpPr>
          <p:nvPr/>
        </p:nvSpPr>
        <p:spPr bwMode="auto">
          <a:xfrm>
            <a:off x="359532" y="1269303"/>
            <a:ext cx="8424936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ru-RU" altLang="ru-RU" sz="3300" b="1" dirty="0">
                <a:solidFill>
                  <a:srgbClr val="31314D"/>
                </a:solidFill>
              </a:rPr>
              <a:t>Представление текстовой информации в памяти компьютера</a:t>
            </a:r>
          </a:p>
        </p:txBody>
      </p:sp>
      <p:sp>
        <p:nvSpPr>
          <p:cNvPr id="8195" name="Text Box 4"/>
          <p:cNvSpPr txBox="1">
            <a:spLocks noChangeArrowheads="1"/>
          </p:cNvSpPr>
          <p:nvPr/>
        </p:nvSpPr>
        <p:spPr bwMode="auto">
          <a:xfrm>
            <a:off x="359532" y="1914015"/>
            <a:ext cx="8424936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1825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267891" eaLnBrk="1" hangingPunct="1"/>
            <a:r>
              <a:rPr lang="ru-RU" altLang="ru-RU" sz="1650" dirty="0"/>
              <a:t>Текст состоит из символов - букв, цифр, знаков препинания и  т.  д.,  которые компьютер различает по их </a:t>
            </a:r>
            <a:r>
              <a:rPr lang="ru-RU" altLang="ru-RU" sz="1650" b="1" i="1" dirty="0">
                <a:solidFill>
                  <a:srgbClr val="FF662B"/>
                </a:solidFill>
              </a:rPr>
              <a:t>двоичному коду</a:t>
            </a:r>
            <a:r>
              <a:rPr lang="ru-RU" altLang="ru-RU" sz="1650" dirty="0"/>
              <a:t>.</a:t>
            </a:r>
          </a:p>
        </p:txBody>
      </p:sp>
      <p:sp>
        <p:nvSpPr>
          <p:cNvPr id="8196" name="Text Box 5"/>
          <p:cNvSpPr txBox="1">
            <a:spLocks noChangeArrowheads="1"/>
          </p:cNvSpPr>
          <p:nvPr/>
        </p:nvSpPr>
        <p:spPr bwMode="auto">
          <a:xfrm>
            <a:off x="359533" y="2457450"/>
            <a:ext cx="8424935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1825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267891" eaLnBrk="1" hangingPunct="1"/>
            <a:r>
              <a:rPr lang="ru-RU" altLang="ru-RU" sz="1650" dirty="0"/>
              <a:t>Соответствие между изображениями символов и кодами символов устанавливается с помощью </a:t>
            </a:r>
            <a:r>
              <a:rPr lang="ru-RU" altLang="ru-RU" sz="1650" b="1" i="1" dirty="0">
                <a:solidFill>
                  <a:srgbClr val="FF662B"/>
                </a:solidFill>
              </a:rPr>
              <a:t>кодовых таблиц</a:t>
            </a:r>
            <a:r>
              <a:rPr lang="ru-RU" altLang="ru-RU" sz="1650" dirty="0"/>
              <a:t>.</a:t>
            </a:r>
          </a:p>
        </p:txBody>
      </p:sp>
      <p:sp>
        <p:nvSpPr>
          <p:cNvPr id="8197" name="Text Box 6"/>
          <p:cNvSpPr txBox="1">
            <a:spLocks noChangeArrowheads="1"/>
          </p:cNvSpPr>
          <p:nvPr/>
        </p:nvSpPr>
        <p:spPr bwMode="auto">
          <a:xfrm>
            <a:off x="3437336" y="3050382"/>
            <a:ext cx="2045494" cy="346249"/>
          </a:xfrm>
          <a:prstGeom prst="rect">
            <a:avLst/>
          </a:prstGeom>
          <a:solidFill>
            <a:srgbClr val="E2E2E2"/>
          </a:solidFill>
          <a:ln w="38100">
            <a:solidFill>
              <a:srgbClr val="117BB8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650" b="1"/>
              <a:t>Кодовая таблица</a:t>
            </a: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98" name="Text Box 7"/>
          <p:cNvSpPr txBox="1">
            <a:spLocks noChangeArrowheads="1"/>
          </p:cNvSpPr>
          <p:nvPr/>
        </p:nvSpPr>
        <p:spPr bwMode="auto">
          <a:xfrm>
            <a:off x="4301729" y="3699273"/>
            <a:ext cx="3456384" cy="346249"/>
          </a:xfrm>
          <a:prstGeom prst="rect">
            <a:avLst/>
          </a:prstGeom>
          <a:solidFill>
            <a:srgbClr val="E2E2E2"/>
          </a:solidFill>
          <a:ln w="38100">
            <a:solidFill>
              <a:srgbClr val="117BB8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650" b="1" dirty="0"/>
              <a:t>0 – 32 </a:t>
            </a:r>
            <a:r>
              <a:rPr lang="ru-RU" altLang="ru-RU" sz="1650" dirty="0"/>
              <a:t>-</a:t>
            </a:r>
            <a:r>
              <a:rPr lang="ru-RU" altLang="ru-RU" sz="1650" b="1" dirty="0"/>
              <a:t> </a:t>
            </a:r>
            <a:r>
              <a:rPr lang="ru-RU" altLang="ru-RU" sz="1650" dirty="0"/>
              <a:t>управляющие символы</a:t>
            </a:r>
          </a:p>
        </p:txBody>
      </p:sp>
      <p:sp>
        <p:nvSpPr>
          <p:cNvPr id="8199" name="Text Box 8"/>
          <p:cNvSpPr txBox="1">
            <a:spLocks noChangeArrowheads="1"/>
          </p:cNvSpPr>
          <p:nvPr/>
        </p:nvSpPr>
        <p:spPr bwMode="auto">
          <a:xfrm>
            <a:off x="4301729" y="4185047"/>
            <a:ext cx="3456384" cy="854080"/>
          </a:xfrm>
          <a:prstGeom prst="rect">
            <a:avLst/>
          </a:prstGeom>
          <a:solidFill>
            <a:srgbClr val="E2E2E2"/>
          </a:solidFill>
          <a:ln w="38100">
            <a:solidFill>
              <a:srgbClr val="117BB8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650" b="1"/>
              <a:t>33 – 127 </a:t>
            </a:r>
            <a:r>
              <a:rPr lang="ru-RU" altLang="ru-RU" sz="1650"/>
              <a:t>–</a:t>
            </a:r>
            <a:r>
              <a:rPr lang="ru-RU" altLang="ru-RU" sz="1650" b="1"/>
              <a:t> </a:t>
            </a:r>
            <a:r>
              <a:rPr lang="ru-RU" altLang="ru-RU" sz="1650"/>
              <a:t>латинские буквы, знаки препинания, цифры, знаки арифметических операций</a:t>
            </a:r>
          </a:p>
        </p:txBody>
      </p:sp>
      <p:sp>
        <p:nvSpPr>
          <p:cNvPr id="8200" name="Text Box 9"/>
          <p:cNvSpPr txBox="1">
            <a:spLocks noChangeArrowheads="1"/>
          </p:cNvSpPr>
          <p:nvPr/>
        </p:nvSpPr>
        <p:spPr bwMode="auto">
          <a:xfrm>
            <a:off x="4301729" y="5103019"/>
            <a:ext cx="3456384" cy="600164"/>
          </a:xfrm>
          <a:prstGeom prst="rect">
            <a:avLst/>
          </a:prstGeom>
          <a:solidFill>
            <a:srgbClr val="E2E2E2"/>
          </a:solidFill>
          <a:ln w="38100">
            <a:solidFill>
              <a:srgbClr val="117BB8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650" b="1"/>
              <a:t>128 – 256 </a:t>
            </a:r>
            <a:r>
              <a:rPr lang="ru-RU" altLang="ru-RU" sz="1650"/>
              <a:t>–</a:t>
            </a:r>
            <a:r>
              <a:rPr lang="ru-RU" altLang="ru-RU" sz="1650" b="1"/>
              <a:t> </a:t>
            </a:r>
            <a:r>
              <a:rPr lang="ru-RU" altLang="ru-RU" sz="1650"/>
              <a:t>буквы национального</a:t>
            </a:r>
          </a:p>
          <a:p>
            <a:pPr eaLnBrk="1" hangingPunct="1"/>
            <a:r>
              <a:rPr lang="ru-RU" altLang="ru-RU" sz="1650"/>
              <a:t>алфавита</a:t>
            </a:r>
          </a:p>
        </p:txBody>
      </p:sp>
      <p:sp>
        <p:nvSpPr>
          <p:cNvPr id="29710" name="Line 14"/>
          <p:cNvSpPr>
            <a:spLocks noChangeShapeType="1"/>
          </p:cNvSpPr>
          <p:nvPr/>
        </p:nvSpPr>
        <p:spPr bwMode="auto">
          <a:xfrm flipV="1">
            <a:off x="3707606" y="3429001"/>
            <a:ext cx="0" cy="1997869"/>
          </a:xfrm>
          <a:prstGeom prst="line">
            <a:avLst/>
          </a:prstGeom>
          <a:noFill/>
          <a:ln w="38100" algn="ctr">
            <a:solidFill>
              <a:srgbClr val="117BB8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2" name="Line 14"/>
          <p:cNvSpPr>
            <a:spLocks noChangeShapeType="1"/>
          </p:cNvSpPr>
          <p:nvPr/>
        </p:nvSpPr>
        <p:spPr bwMode="auto">
          <a:xfrm rot="16200000" flipH="1" flipV="1">
            <a:off x="4004668" y="3564137"/>
            <a:ext cx="0" cy="594122"/>
          </a:xfrm>
          <a:prstGeom prst="line">
            <a:avLst/>
          </a:prstGeom>
          <a:noFill/>
          <a:ln w="38100" algn="ctr">
            <a:solidFill>
              <a:srgbClr val="117BB8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3" name="Line 14"/>
          <p:cNvSpPr>
            <a:spLocks noChangeShapeType="1"/>
          </p:cNvSpPr>
          <p:nvPr/>
        </p:nvSpPr>
        <p:spPr bwMode="auto">
          <a:xfrm rot="16200000" flipH="1" flipV="1">
            <a:off x="4004668" y="4211837"/>
            <a:ext cx="0" cy="594122"/>
          </a:xfrm>
          <a:prstGeom prst="line">
            <a:avLst/>
          </a:prstGeom>
          <a:noFill/>
          <a:ln w="38100" algn="ctr">
            <a:solidFill>
              <a:srgbClr val="117BB8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4" name="Line 14"/>
          <p:cNvSpPr>
            <a:spLocks noChangeShapeType="1"/>
          </p:cNvSpPr>
          <p:nvPr/>
        </p:nvSpPr>
        <p:spPr bwMode="auto">
          <a:xfrm rot="16200000" flipH="1" flipV="1">
            <a:off x="4004668" y="5129809"/>
            <a:ext cx="0" cy="594122"/>
          </a:xfrm>
          <a:prstGeom prst="line">
            <a:avLst/>
          </a:prstGeom>
          <a:noFill/>
          <a:ln w="38100" algn="ctr">
            <a:solidFill>
              <a:srgbClr val="117BB8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339705" y="3589735"/>
            <a:ext cx="4554140" cy="1500188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350"/>
          </a:p>
        </p:txBody>
      </p:sp>
      <p:sp>
        <p:nvSpPr>
          <p:cNvPr id="8206" name="TextBox 18"/>
          <p:cNvSpPr txBox="1">
            <a:spLocks noChangeArrowheads="1"/>
          </p:cNvSpPr>
          <p:nvPr/>
        </p:nvSpPr>
        <p:spPr bwMode="auto">
          <a:xfrm>
            <a:off x="2589610" y="4125516"/>
            <a:ext cx="8572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ASCII</a:t>
            </a:r>
            <a:endParaRPr lang="ru-RU" alt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Заголовок 2"/>
          <p:cNvSpPr>
            <a:spLocks/>
          </p:cNvSpPr>
          <p:nvPr/>
        </p:nvSpPr>
        <p:spPr bwMode="auto">
          <a:xfrm>
            <a:off x="1366838" y="823892"/>
            <a:ext cx="7777162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ru-RU" sz="3200" b="1" dirty="0">
                <a:solidFill>
                  <a:schemeClr val="tx2"/>
                </a:solidFill>
              </a:rPr>
              <a:t>Информационный объём фрагмента текста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6804248" y="2019498"/>
            <a:ext cx="1441450" cy="531813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sz="2400" b="1" i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/>
              <a:t> </a:t>
            </a:r>
            <a:r>
              <a:rPr lang="ru-RU" sz="2000"/>
              <a:t>= </a:t>
            </a:r>
            <a:r>
              <a:rPr lang="en-US" sz="2400" b="1" i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000"/>
              <a:t> x </a:t>
            </a:r>
            <a:r>
              <a:rPr lang="en-US" sz="2400" b="1" i="1">
                <a:latin typeface="Times New Roman" pitchFamily="18" charset="0"/>
                <a:cs typeface="Times New Roman" pitchFamily="18" charset="0"/>
              </a:rPr>
              <a:t>i</a:t>
            </a:r>
            <a:endParaRPr lang="ru-RU" sz="2400" b="1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539552" y="1856268"/>
            <a:ext cx="568801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182563" algn="just"/>
            <a:r>
              <a:rPr lang="en-US" sz="2000" b="1" i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dirty="0"/>
              <a:t> </a:t>
            </a:r>
            <a:r>
              <a:rPr lang="en-US" sz="2000" dirty="0"/>
              <a:t>- </a:t>
            </a:r>
            <a:r>
              <a:rPr lang="ru-RU" sz="2000" dirty="0"/>
              <a:t>информационный объём сообщения</a:t>
            </a:r>
          </a:p>
          <a:p>
            <a:pPr indent="182563" algn="just"/>
            <a:r>
              <a:rPr lang="en-US" sz="2000" b="1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2000" b="1" i="1" dirty="0"/>
              <a:t> – </a:t>
            </a:r>
            <a:r>
              <a:rPr lang="ru-RU" sz="2000" dirty="0"/>
              <a:t>количество символов</a:t>
            </a:r>
          </a:p>
          <a:p>
            <a:pPr indent="182563" algn="just"/>
            <a:r>
              <a:rPr lang="en-US" sz="2000" b="1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i="1" dirty="0"/>
              <a:t> – </a:t>
            </a:r>
            <a:r>
              <a:rPr lang="ru-RU" sz="2000" dirty="0"/>
              <a:t>информационный вес символа</a:t>
            </a: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682838" y="3040707"/>
            <a:ext cx="8286808" cy="2055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182563" algn="just">
              <a:lnSpc>
                <a:spcPct val="110000"/>
              </a:lnSpc>
              <a:spcBef>
                <a:spcPct val="30000"/>
              </a:spcBef>
            </a:pPr>
            <a:r>
              <a:rPr lang="ru-RU" sz="2000" dirty="0"/>
              <a:t>В зависимости от разрядности используемой кодировки информационный вес символа текста, создаваемого на компьютере, может быть равен:</a:t>
            </a:r>
          </a:p>
          <a:p>
            <a:pPr indent="182563" algn="just">
              <a:lnSpc>
                <a:spcPct val="110000"/>
              </a:lnSpc>
              <a:spcBef>
                <a:spcPct val="30000"/>
              </a:spcBef>
              <a:buFontTx/>
              <a:buChar char="•"/>
            </a:pPr>
            <a:r>
              <a:rPr lang="ru-RU" sz="2000" dirty="0"/>
              <a:t>8 битов (1 байт) - </a:t>
            </a:r>
            <a:r>
              <a:rPr lang="ru-RU" sz="2000" b="1" dirty="0"/>
              <a:t>восьмиразрядная кодировка</a:t>
            </a:r>
            <a:r>
              <a:rPr lang="ru-RU" sz="2000" dirty="0"/>
              <a:t>;</a:t>
            </a:r>
          </a:p>
          <a:p>
            <a:pPr indent="182563" algn="just">
              <a:lnSpc>
                <a:spcPct val="110000"/>
              </a:lnSpc>
              <a:spcBef>
                <a:spcPct val="30000"/>
              </a:spcBef>
              <a:buFontTx/>
              <a:buChar char="•"/>
            </a:pPr>
            <a:r>
              <a:rPr lang="en-US" sz="2000" dirty="0" smtClean="0"/>
              <a:t>1</a:t>
            </a:r>
            <a:r>
              <a:rPr lang="ru-RU" sz="2000" dirty="0" smtClean="0"/>
              <a:t>6 </a:t>
            </a:r>
            <a:r>
              <a:rPr lang="ru-RU" sz="2000" dirty="0"/>
              <a:t>битов (2 байта) - </a:t>
            </a:r>
            <a:r>
              <a:rPr lang="ru-RU" sz="2000" b="1" dirty="0"/>
              <a:t>шестнадцатиразрядная </a:t>
            </a:r>
            <a:r>
              <a:rPr lang="ru-RU" sz="2400" b="1" dirty="0"/>
              <a:t>кодировка</a:t>
            </a:r>
            <a:r>
              <a:rPr lang="ru-RU" sz="2400" dirty="0"/>
              <a:t>.</a:t>
            </a: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971600" y="5084810"/>
            <a:ext cx="7998046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182563" algn="just">
              <a:lnSpc>
                <a:spcPct val="110000"/>
              </a:lnSpc>
              <a:spcBef>
                <a:spcPct val="30000"/>
              </a:spcBef>
            </a:pPr>
            <a:r>
              <a:rPr lang="ru-RU" sz="2000" b="1" dirty="0"/>
              <a:t>Информационный объём</a:t>
            </a:r>
            <a:r>
              <a:rPr lang="ru-RU" sz="2000" dirty="0"/>
              <a:t> фрагмента текста - это количество битов, байтов (килобайтов, мегабайтов), необходимых для записи фрагмента оговорённым способом кодирования.</a:t>
            </a:r>
          </a:p>
        </p:txBody>
      </p:sp>
    </p:spTree>
    <p:extLst>
      <p:ext uri="{BB962C8B-B14F-4D97-AF65-F5344CB8AC3E}">
        <p14:creationId xmlns:p14="http://schemas.microsoft.com/office/powerpoint/2010/main" val="1551086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/>
      <p:bldP spid="17411" grpId="0" animBg="1"/>
      <p:bldP spid="17411" grpId="1" animBg="1"/>
      <p:bldP spid="17412" grpId="0"/>
      <p:bldP spid="17412" grpId="1"/>
      <p:bldP spid="17413" grpId="0"/>
      <p:bldP spid="17413" grpId="1"/>
      <p:bldP spid="17414" grpId="0"/>
      <p:bldP spid="17414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571472" y="2000240"/>
            <a:ext cx="8286808" cy="2012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Bef>
                <a:spcPct val="30000"/>
              </a:spcBef>
            </a:pPr>
            <a:r>
              <a:rPr lang="ru-RU" sz="2000" b="1" i="1" u="sng" dirty="0">
                <a:solidFill>
                  <a:srgbClr val="FF662B"/>
                </a:solidFill>
              </a:rPr>
              <a:t>Задача 1.</a:t>
            </a:r>
            <a:r>
              <a:rPr lang="ru-RU" sz="2000" dirty="0">
                <a:solidFill>
                  <a:srgbClr val="FF662B"/>
                </a:solidFill>
              </a:rPr>
              <a:t>  </a:t>
            </a:r>
          </a:p>
          <a:p>
            <a:pPr algn="just">
              <a:lnSpc>
                <a:spcPct val="110000"/>
              </a:lnSpc>
              <a:spcBef>
                <a:spcPct val="30000"/>
              </a:spcBef>
            </a:pPr>
            <a:r>
              <a:rPr lang="ru-RU" sz="2000" dirty="0"/>
              <a:t>Считая, что каждый символ кодируется одним байтом, определите, чему равен информационный объём следующего высказывания </a:t>
            </a:r>
            <a:r>
              <a:rPr lang="ru-RU" sz="2000" dirty="0" smtClean="0"/>
              <a:t>Уинстона Черчилля</a:t>
            </a:r>
            <a:endParaRPr lang="ru-RU" sz="2000" dirty="0"/>
          </a:p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ru-RU" sz="2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Кто владеет информацией, тот владеет миром.</a:t>
            </a:r>
            <a:endParaRPr lang="ru-RU" sz="2200" b="1" dirty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2"/>
          <p:cNvSpPr>
            <a:spLocks/>
          </p:cNvSpPr>
          <p:nvPr/>
        </p:nvSpPr>
        <p:spPr bwMode="auto">
          <a:xfrm>
            <a:off x="1547664" y="692696"/>
            <a:ext cx="8208912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ru-RU" sz="2800" b="1" dirty="0">
                <a:solidFill>
                  <a:schemeClr val="tx2"/>
                </a:solidFill>
              </a:rPr>
              <a:t>Информационный объём фрагмента текста</a:t>
            </a:r>
          </a:p>
        </p:txBody>
      </p:sp>
    </p:spTree>
    <p:extLst>
      <p:ext uri="{BB962C8B-B14F-4D97-AF65-F5344CB8AC3E}">
        <p14:creationId xmlns:p14="http://schemas.microsoft.com/office/powerpoint/2010/main" val="32702092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74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74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5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/>
              <a:t>Практическая работа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905036"/>
            <a:ext cx="8229600" cy="39433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/>
              <a:t>В </a:t>
            </a:r>
            <a:r>
              <a:rPr lang="ru-RU" sz="1800" dirty="0"/>
              <a:t>программе «Блокнот» удерживая клавишу </a:t>
            </a:r>
            <a:r>
              <a:rPr lang="ru-RU" sz="1800" dirty="0" err="1"/>
              <a:t>Alt</a:t>
            </a:r>
            <a:r>
              <a:rPr lang="ru-RU" sz="1800" dirty="0"/>
              <a:t> (клавишу после каждой группы </a:t>
            </a:r>
            <a:r>
              <a:rPr lang="ru-RU" sz="1800" i="1" dirty="0"/>
              <a:t>цифр</a:t>
            </a:r>
            <a:r>
              <a:rPr lang="ru-RU" sz="1800" dirty="0"/>
              <a:t> следует отпускать и нажимать снова) на дополнительной клавиатуре наберите последовательно: 0211, 0241, 0232, 0242, 0252, 0241, 0255, 032, 0226, 0241, 0229, 0227, 0228, 0224, 032, 0239, 0240, 0232, 0227, 0238, 0228, 0232, 0242, 0241, 0255</a:t>
            </a:r>
          </a:p>
          <a:p>
            <a:pPr marL="0" indent="0">
              <a:buNone/>
            </a:pPr>
            <a:r>
              <a:rPr lang="ru-RU" sz="1800" dirty="0" smtClean="0"/>
              <a:t>Посчитайте </a:t>
            </a:r>
            <a:r>
              <a:rPr lang="ru-RU" sz="1800" dirty="0"/>
              <a:t>количество набранных вами символов. Сохраните и закройте файл. Определите его объем в байтах</a:t>
            </a:r>
          </a:p>
        </p:txBody>
      </p:sp>
      <p:pic>
        <p:nvPicPr>
          <p:cNvPr id="5" name="Picture 2" descr="http://lesmeh.edu35.ru/images/phocagallery/raznoe/%D0%A3%D1%87%D0%B5%D0%BD%D0%B8%D0%BA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8290" y="4293096"/>
            <a:ext cx="878510" cy="1098137"/>
          </a:xfrm>
          <a:prstGeom prst="rect">
            <a:avLst/>
          </a:prstGeom>
          <a:noFill/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6408205" y="5049180"/>
            <a:ext cx="1439228" cy="535785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vert="horz">
            <a:noAutofit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350" dirty="0">
                <a:latin typeface="Times New Roman" pitchFamily="18" charset="0"/>
                <a:cs typeface="Times New Roman" pitchFamily="18" charset="0"/>
              </a:rPr>
              <a:t>Лист самооценки</a:t>
            </a:r>
          </a:p>
          <a:p>
            <a:pPr marL="0" indent="0" algn="ctr">
              <a:buNone/>
            </a:pPr>
            <a:r>
              <a:rPr lang="ru-RU" sz="1350" dirty="0">
                <a:latin typeface="Times New Roman" pitchFamily="18" charset="0"/>
                <a:cs typeface="Times New Roman" pitchFamily="18" charset="0"/>
              </a:rPr>
              <a:t>Пункт  3</a:t>
            </a:r>
          </a:p>
        </p:txBody>
      </p:sp>
    </p:spTree>
    <p:extLst>
      <p:ext uri="{BB962C8B-B14F-4D97-AF65-F5344CB8AC3E}">
        <p14:creationId xmlns:p14="http://schemas.microsoft.com/office/powerpoint/2010/main" val="4287272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2"/>
          <p:cNvSpPr>
            <a:spLocks/>
          </p:cNvSpPr>
          <p:nvPr/>
        </p:nvSpPr>
        <p:spPr bwMode="auto">
          <a:xfrm>
            <a:off x="1385646" y="1376772"/>
            <a:ext cx="6372708" cy="2862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300" b="1" dirty="0">
                <a:solidFill>
                  <a:srgbClr val="31314D"/>
                </a:solidFill>
              </a:rPr>
              <a:t>Выполнение заданий в интерактивной системе тестирования «</a:t>
            </a:r>
            <a:r>
              <a:rPr lang="en-US" altLang="ru-RU" sz="3300" b="1" dirty="0" err="1">
                <a:solidFill>
                  <a:srgbClr val="31314D"/>
                </a:solidFill>
              </a:rPr>
              <a:t>Votum</a:t>
            </a:r>
            <a:r>
              <a:rPr lang="ru-RU" altLang="ru-RU" sz="3300" b="1" dirty="0">
                <a:solidFill>
                  <a:srgbClr val="31314D"/>
                </a:solidFill>
              </a:rPr>
              <a:t>»</a:t>
            </a:r>
          </a:p>
        </p:txBody>
      </p:sp>
      <p:pic>
        <p:nvPicPr>
          <p:cNvPr id="14" name="Picture 2" descr="http://lesmeh.edu35.ru/images/phocagallery/raznoe/%D0%A3%D1%87%D0%B5%D0%BD%D0%B8%D0%BA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318" y="4077072"/>
            <a:ext cx="878510" cy="1098137"/>
          </a:xfrm>
          <a:prstGeom prst="rect">
            <a:avLst/>
          </a:prstGeom>
          <a:noFill/>
        </p:spPr>
      </p:pic>
      <p:sp>
        <p:nvSpPr>
          <p:cNvPr id="15" name="Содержимое 2"/>
          <p:cNvSpPr txBox="1">
            <a:spLocks/>
          </p:cNvSpPr>
          <p:nvPr/>
        </p:nvSpPr>
        <p:spPr>
          <a:xfrm>
            <a:off x="5995090" y="4639424"/>
            <a:ext cx="1439228" cy="535785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vert="horz">
            <a:noAutofit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350" dirty="0">
                <a:latin typeface="Times New Roman" pitchFamily="18" charset="0"/>
                <a:cs typeface="Times New Roman" pitchFamily="18" charset="0"/>
              </a:rPr>
              <a:t>Лист самооценки</a:t>
            </a:r>
          </a:p>
          <a:p>
            <a:pPr marL="0" indent="0" algn="ctr">
              <a:buNone/>
            </a:pPr>
            <a:r>
              <a:rPr lang="ru-RU" sz="1350" dirty="0">
                <a:latin typeface="Times New Roman" pitchFamily="18" charset="0"/>
                <a:cs typeface="Times New Roman" pitchFamily="18" charset="0"/>
              </a:rPr>
              <a:t>Пункт  </a:t>
            </a:r>
            <a:r>
              <a:rPr lang="en-US" sz="1350" dirty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135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Shape 357"/>
          <p:cNvSpPr txBox="1">
            <a:spLocks noGrp="1"/>
          </p:cNvSpPr>
          <p:nvPr>
            <p:ph type="title"/>
          </p:nvPr>
        </p:nvSpPr>
        <p:spPr>
          <a:xfrm>
            <a:off x="1485900" y="1063228"/>
            <a:ext cx="6172200" cy="857250"/>
          </a:xfrm>
          <a:prstGeom prst="rect">
            <a:avLst/>
          </a:prstGeom>
          <a:noFill/>
          <a:ln>
            <a:noFill/>
          </a:ln>
        </p:spPr>
        <p:txBody>
          <a:bodyPr vert="horz" lIns="68569" tIns="34275" rIns="68569" bIns="34275" rtlCol="0" anchor="ctr" anchorCtr="0">
            <a:noAutofit/>
          </a:bodyPr>
          <a:lstStyle/>
          <a:p>
            <a:pPr>
              <a:spcBef>
                <a:spcPts val="0"/>
              </a:spcBef>
              <a:buSzPct val="25000"/>
            </a:pPr>
            <a:r>
              <a:rPr lang="ru-RU" sz="3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Продолжите фразу и передайте слово соседу</a:t>
            </a:r>
          </a:p>
        </p:txBody>
      </p:sp>
      <p:sp>
        <p:nvSpPr>
          <p:cNvPr id="358" name="Shape 358"/>
          <p:cNvSpPr txBox="1">
            <a:spLocks noGrp="1"/>
          </p:cNvSpPr>
          <p:nvPr>
            <p:ph idx="1"/>
          </p:nvPr>
        </p:nvSpPr>
        <p:spPr>
          <a:xfrm>
            <a:off x="1520774" y="2202652"/>
            <a:ext cx="6172200" cy="3394472"/>
          </a:xfrm>
          <a:prstGeom prst="rect">
            <a:avLst/>
          </a:prstGeom>
          <a:noFill/>
          <a:ln>
            <a:noFill/>
          </a:ln>
        </p:spPr>
        <p:txBody>
          <a:bodyPr vert="horz" lIns="68569" tIns="34275" rIns="68569" bIns="34275" rtlCol="0" anchor="t" anchorCtr="0">
            <a:noAutofit/>
          </a:bodyPr>
          <a:lstStyle/>
          <a:p>
            <a:pPr marL="0" indent="0">
              <a:spcBef>
                <a:spcPts val="0"/>
              </a:spcBef>
              <a:buClr>
                <a:schemeClr val="dk1"/>
              </a:buClr>
              <a:buSzPct val="25000"/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Shape 359"/>
          <p:cNvSpPr txBox="1">
            <a:spLocks noGrp="1"/>
          </p:cNvSpPr>
          <p:nvPr>
            <p:ph type="sldNum" sz="quarter" idx="12"/>
          </p:nvPr>
        </p:nvSpPr>
        <p:spPr>
          <a:xfrm>
            <a:off x="6057901" y="5624514"/>
            <a:ext cx="1600199" cy="273844"/>
          </a:xfrm>
          <a:prstGeom prst="rect">
            <a:avLst/>
          </a:prstGeom>
          <a:noFill/>
          <a:ln>
            <a:noFill/>
          </a:ln>
        </p:spPr>
        <p:txBody>
          <a:bodyPr vert="horz" lIns="68569" tIns="34275" rIns="68569" bIns="34275" rtlCol="0" anchor="ctr" anchorCtr="0">
            <a:noAutofit/>
          </a:bodyPr>
          <a:lstStyle/>
          <a:p>
            <a:pPr>
              <a:buSzPct val="25000"/>
            </a:pPr>
            <a:fld id="{00000000-1234-1234-1234-123412341234}" type="slidenum">
              <a:rPr lang="ru-RU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12</a:t>
            </a:fld>
            <a:endParaRPr lang="ru-RU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Shape 360"/>
          <p:cNvSpPr/>
          <p:nvPr/>
        </p:nvSpPr>
        <p:spPr>
          <a:xfrm>
            <a:off x="1142506" y="2122666"/>
            <a:ext cx="4176987" cy="484748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 anchor="t" anchorCtr="0">
            <a:noAutofit/>
          </a:bodyPr>
          <a:lstStyle/>
          <a:p>
            <a:pPr algn="ctr">
              <a:buSzPct val="25000"/>
            </a:pPr>
            <a:r>
              <a:rPr lang="ru-RU" sz="2700" b="1">
                <a:solidFill>
                  <a:srgbClr val="6197ED"/>
                </a:solidFill>
                <a:latin typeface="Arial"/>
                <a:ea typeface="Arial"/>
                <a:cs typeface="Arial"/>
                <a:sym typeface="Arial"/>
              </a:rPr>
              <a:t>Сегодня я узнал…</a:t>
            </a:r>
          </a:p>
        </p:txBody>
      </p:sp>
      <p:sp>
        <p:nvSpPr>
          <p:cNvPr id="361" name="Shape 361"/>
          <p:cNvSpPr/>
          <p:nvPr/>
        </p:nvSpPr>
        <p:spPr>
          <a:xfrm>
            <a:off x="1188813" y="4925533"/>
            <a:ext cx="3221170" cy="392414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 anchor="t" anchorCtr="0">
            <a:noAutofit/>
          </a:bodyPr>
          <a:lstStyle/>
          <a:p>
            <a:pPr algn="ctr">
              <a:buSzPct val="25000"/>
            </a:pPr>
            <a:r>
              <a:rPr lang="ru-RU" sz="2100" b="1">
                <a:solidFill>
                  <a:srgbClr val="FBF2F2"/>
                </a:solidFill>
                <a:latin typeface="Arial"/>
                <a:ea typeface="Arial"/>
                <a:cs typeface="Arial"/>
                <a:sym typeface="Arial"/>
              </a:rPr>
              <a:t>Мне было интересно…</a:t>
            </a:r>
          </a:p>
        </p:txBody>
      </p:sp>
      <p:sp>
        <p:nvSpPr>
          <p:cNvPr id="362" name="Shape 362"/>
          <p:cNvSpPr/>
          <p:nvPr/>
        </p:nvSpPr>
        <p:spPr>
          <a:xfrm>
            <a:off x="4871394" y="1959477"/>
            <a:ext cx="3129607" cy="438581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 anchor="t" anchorCtr="0">
            <a:noAutofit/>
          </a:bodyPr>
          <a:lstStyle/>
          <a:p>
            <a:pPr algn="ctr">
              <a:buSzPct val="25000"/>
            </a:pPr>
            <a:r>
              <a:rPr lang="ru-RU" sz="2400" b="1">
                <a:solidFill>
                  <a:srgbClr val="9BBB59"/>
                </a:solidFill>
                <a:latin typeface="Arial"/>
                <a:ea typeface="Arial"/>
                <a:cs typeface="Arial"/>
                <a:sym typeface="Arial"/>
              </a:rPr>
              <a:t>Мне было трудно…</a:t>
            </a:r>
          </a:p>
        </p:txBody>
      </p:sp>
      <p:sp>
        <p:nvSpPr>
          <p:cNvPr id="363" name="Shape 363"/>
          <p:cNvSpPr/>
          <p:nvPr/>
        </p:nvSpPr>
        <p:spPr>
          <a:xfrm>
            <a:off x="1331640" y="2644169"/>
            <a:ext cx="2691217" cy="438581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 anchor="t" anchorCtr="0">
            <a:noAutofit/>
          </a:bodyPr>
          <a:lstStyle/>
          <a:p>
            <a:pPr algn="ctr">
              <a:buSzPct val="25000"/>
            </a:pPr>
            <a:r>
              <a:rPr lang="ru-RU" sz="2400" b="1">
                <a:solidFill>
                  <a:srgbClr val="DF322D"/>
                </a:solidFill>
                <a:latin typeface="Arial"/>
                <a:ea typeface="Arial"/>
                <a:cs typeface="Arial"/>
                <a:sym typeface="Arial"/>
              </a:rPr>
              <a:t>Меня удивило…</a:t>
            </a:r>
          </a:p>
        </p:txBody>
      </p:sp>
      <p:sp>
        <p:nvSpPr>
          <p:cNvPr id="364" name="Shape 364"/>
          <p:cNvSpPr/>
          <p:nvPr/>
        </p:nvSpPr>
        <p:spPr>
          <a:xfrm>
            <a:off x="5637319" y="3158969"/>
            <a:ext cx="2130630" cy="438581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 anchor="t" anchorCtr="0">
            <a:noAutofit/>
          </a:bodyPr>
          <a:lstStyle/>
          <a:p>
            <a:pPr algn="ctr">
              <a:buSzPct val="25000"/>
            </a:pPr>
            <a:r>
              <a:rPr lang="ru-RU" sz="2400" b="1">
                <a:solidFill>
                  <a:srgbClr val="AF97D3"/>
                </a:solidFill>
                <a:latin typeface="Arial"/>
                <a:ea typeface="Arial"/>
                <a:cs typeface="Arial"/>
                <a:sym typeface="Arial"/>
              </a:rPr>
              <a:t>Я не понял…</a:t>
            </a:r>
          </a:p>
        </p:txBody>
      </p:sp>
      <p:sp>
        <p:nvSpPr>
          <p:cNvPr id="365" name="Shape 365"/>
          <p:cNvSpPr/>
          <p:nvPr/>
        </p:nvSpPr>
        <p:spPr>
          <a:xfrm>
            <a:off x="2480693" y="3116353"/>
            <a:ext cx="2700354" cy="438581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 anchor="t" anchorCtr="0">
            <a:noAutofit/>
          </a:bodyPr>
          <a:lstStyle/>
          <a:p>
            <a:pPr algn="ctr">
              <a:buSzPct val="25000"/>
            </a:pPr>
            <a:r>
              <a:rPr lang="ru-RU" sz="2400" b="1">
                <a:solidFill>
                  <a:srgbClr val="BDD1F9"/>
                </a:solidFill>
                <a:latin typeface="Arial"/>
                <a:ea typeface="Arial"/>
                <a:cs typeface="Arial"/>
                <a:sym typeface="Arial"/>
              </a:rPr>
              <a:t>Теперь я умею…</a:t>
            </a:r>
          </a:p>
        </p:txBody>
      </p:sp>
      <p:sp>
        <p:nvSpPr>
          <p:cNvPr id="366" name="Shape 366"/>
          <p:cNvSpPr/>
          <p:nvPr/>
        </p:nvSpPr>
        <p:spPr>
          <a:xfrm>
            <a:off x="2977349" y="3554934"/>
            <a:ext cx="3403287" cy="438581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 anchor="t" anchorCtr="0">
            <a:noAutofit/>
          </a:bodyPr>
          <a:lstStyle/>
          <a:p>
            <a:pPr algn="ctr">
              <a:buSzPct val="25000"/>
            </a:pPr>
            <a:r>
              <a:rPr lang="ru-RU" sz="2400" b="1">
                <a:solidFill>
                  <a:srgbClr val="9BBB59"/>
                </a:solidFill>
                <a:latin typeface="Arial"/>
                <a:ea typeface="Arial"/>
                <a:cs typeface="Arial"/>
                <a:sym typeface="Arial"/>
              </a:rPr>
              <a:t>У меня получилось…</a:t>
            </a:r>
          </a:p>
        </p:txBody>
      </p:sp>
      <p:sp>
        <p:nvSpPr>
          <p:cNvPr id="367" name="Shape 367"/>
          <p:cNvSpPr/>
          <p:nvPr/>
        </p:nvSpPr>
        <p:spPr>
          <a:xfrm>
            <a:off x="3793692" y="4036132"/>
            <a:ext cx="3800896" cy="438581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 anchor="t" anchorCtr="0">
            <a:noAutofit/>
          </a:bodyPr>
          <a:lstStyle/>
          <a:p>
            <a:pPr algn="ctr">
              <a:buSzPct val="25000"/>
            </a:pPr>
            <a:r>
              <a:rPr lang="ru-RU" sz="2400" b="1">
                <a:solidFill>
                  <a:srgbClr val="0078FF"/>
                </a:solidFill>
                <a:latin typeface="Arial"/>
                <a:ea typeface="Arial"/>
                <a:cs typeface="Arial"/>
                <a:sym typeface="Arial"/>
              </a:rPr>
              <a:t>Мне не понравилось…</a:t>
            </a:r>
          </a:p>
        </p:txBody>
      </p:sp>
      <p:sp>
        <p:nvSpPr>
          <p:cNvPr id="368" name="Shape 368"/>
          <p:cNvSpPr/>
          <p:nvPr/>
        </p:nvSpPr>
        <p:spPr>
          <a:xfrm>
            <a:off x="4245885" y="2607412"/>
            <a:ext cx="2957685" cy="438581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 anchor="t" anchorCtr="0">
            <a:noAutofit/>
          </a:bodyPr>
          <a:lstStyle/>
          <a:p>
            <a:pPr algn="ctr">
              <a:buSzPct val="25000"/>
            </a:pPr>
            <a:r>
              <a:rPr lang="ru-RU" sz="2400" b="1">
                <a:solidFill>
                  <a:srgbClr val="A04400"/>
                </a:solidFill>
                <a:latin typeface="Arial"/>
                <a:ea typeface="Arial"/>
                <a:cs typeface="Arial"/>
                <a:sym typeface="Arial"/>
              </a:rPr>
              <a:t>Я хочу спросить…</a:t>
            </a:r>
          </a:p>
        </p:txBody>
      </p:sp>
      <p:sp>
        <p:nvSpPr>
          <p:cNvPr id="369" name="Shape 369"/>
          <p:cNvSpPr/>
          <p:nvPr/>
        </p:nvSpPr>
        <p:spPr>
          <a:xfrm>
            <a:off x="1749218" y="4036131"/>
            <a:ext cx="1462949" cy="438581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 anchor="t" anchorCtr="0">
            <a:noAutofit/>
          </a:bodyPr>
          <a:lstStyle/>
          <a:p>
            <a:pPr algn="ctr">
              <a:buSzPct val="25000"/>
            </a:pPr>
            <a:r>
              <a:rPr lang="ru-RU" sz="2400" b="1">
                <a:solidFill>
                  <a:srgbClr val="85B1FF"/>
                </a:solidFill>
                <a:latin typeface="Arial"/>
                <a:ea typeface="Arial"/>
                <a:cs typeface="Arial"/>
                <a:sym typeface="Arial"/>
              </a:rPr>
              <a:t>Я смог…</a:t>
            </a:r>
          </a:p>
        </p:txBody>
      </p:sp>
      <p:sp>
        <p:nvSpPr>
          <p:cNvPr id="370" name="Shape 370"/>
          <p:cNvSpPr/>
          <p:nvPr/>
        </p:nvSpPr>
        <p:spPr>
          <a:xfrm>
            <a:off x="4854713" y="4486951"/>
            <a:ext cx="2700354" cy="438581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 anchor="t" anchorCtr="0">
            <a:noAutofit/>
          </a:bodyPr>
          <a:lstStyle/>
          <a:p>
            <a:pPr algn="ctr">
              <a:buSzPct val="25000"/>
            </a:pPr>
            <a:r>
              <a:rPr lang="ru-RU" sz="2400" b="1">
                <a:solidFill>
                  <a:srgbClr val="515151"/>
                </a:solidFill>
                <a:latin typeface="Arial"/>
                <a:ea typeface="Arial"/>
                <a:cs typeface="Arial"/>
                <a:sym typeface="Arial"/>
              </a:rPr>
              <a:t>Теперь я умею…</a:t>
            </a:r>
          </a:p>
        </p:txBody>
      </p:sp>
      <p:sp>
        <p:nvSpPr>
          <p:cNvPr id="371" name="Shape 371"/>
          <p:cNvSpPr/>
          <p:nvPr/>
        </p:nvSpPr>
        <p:spPr>
          <a:xfrm>
            <a:off x="2432100" y="4479774"/>
            <a:ext cx="2190311" cy="438581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 anchor="t" anchorCtr="0">
            <a:noAutofit/>
          </a:bodyPr>
          <a:lstStyle/>
          <a:p>
            <a:pPr algn="ctr">
              <a:buSzPct val="25000"/>
            </a:pPr>
            <a:r>
              <a:rPr lang="ru-RU" sz="2400" b="1">
                <a:solidFill>
                  <a:srgbClr val="A04400"/>
                </a:solidFill>
                <a:latin typeface="Arial"/>
                <a:ea typeface="Arial"/>
                <a:cs typeface="Arial"/>
                <a:sym typeface="Arial"/>
              </a:rPr>
              <a:t>Я научился…</a:t>
            </a:r>
          </a:p>
        </p:txBody>
      </p:sp>
      <p:sp>
        <p:nvSpPr>
          <p:cNvPr id="372" name="Shape 372"/>
          <p:cNvSpPr/>
          <p:nvPr/>
        </p:nvSpPr>
        <p:spPr>
          <a:xfrm>
            <a:off x="4538803" y="4927379"/>
            <a:ext cx="2371850" cy="438581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 anchor="t" anchorCtr="0">
            <a:noAutofit/>
          </a:bodyPr>
          <a:lstStyle/>
          <a:p>
            <a:pPr algn="ctr">
              <a:buSzPct val="25000"/>
            </a:pPr>
            <a:r>
              <a:rPr lang="ru-RU" sz="2400" b="1">
                <a:solidFill>
                  <a:srgbClr val="9BBB59"/>
                </a:solidFill>
                <a:latin typeface="Arial"/>
                <a:ea typeface="Arial"/>
                <a:cs typeface="Arial"/>
                <a:sym typeface="Arial"/>
              </a:rPr>
              <a:t>Я понял, что…</a:t>
            </a:r>
          </a:p>
        </p:txBody>
      </p:sp>
    </p:spTree>
    <p:extLst>
      <p:ext uri="{BB962C8B-B14F-4D97-AF65-F5344CB8AC3E}">
        <p14:creationId xmlns:p14="http://schemas.microsoft.com/office/powerpoint/2010/main" val="31025962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Shape 377"/>
          <p:cNvSpPr txBox="1"/>
          <p:nvPr/>
        </p:nvSpPr>
        <p:spPr>
          <a:xfrm>
            <a:off x="2195737" y="1485341"/>
            <a:ext cx="5022112" cy="3947234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 anchor="t" anchorCtr="0">
            <a:noAutofit/>
          </a:bodyPr>
          <a:lstStyle/>
          <a:p>
            <a:pPr marL="401241" indent="-1190">
              <a:buClr>
                <a:schemeClr val="dk1"/>
              </a:buClr>
              <a:buSzPct val="25000"/>
            </a:pPr>
            <a:r>
              <a:rPr lang="ru-RU" b="1" i="1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Обязательно</a:t>
            </a:r>
          </a:p>
          <a:p>
            <a:pPr marL="401241" indent="-1190">
              <a:spcBef>
                <a:spcPts val="900"/>
              </a:spcBef>
              <a:buClr>
                <a:schemeClr val="dk1"/>
              </a:buClr>
              <a:buSzPct val="25000"/>
            </a:pPr>
            <a:r>
              <a:rPr lang="ru-RU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§ 4.6 (стр. 174-180)</a:t>
            </a:r>
          </a:p>
          <a:p>
            <a:pPr marL="401241" indent="-1190">
              <a:spcBef>
                <a:spcPts val="900"/>
              </a:spcBef>
              <a:buClr>
                <a:schemeClr val="dk1"/>
              </a:buClr>
            </a:pPr>
            <a:endParaRPr b="1" i="1" u="sng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1241" indent="-1190">
              <a:spcBef>
                <a:spcPts val="900"/>
              </a:spcBef>
              <a:buClr>
                <a:schemeClr val="dk1"/>
              </a:buClr>
              <a:buSzPct val="25000"/>
            </a:pPr>
            <a:r>
              <a:rPr lang="ru-RU" b="1" i="1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 выбор:</a:t>
            </a:r>
          </a:p>
          <a:p>
            <a:pPr marL="658416" indent="-258366">
              <a:spcBef>
                <a:spcPts val="9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ru-RU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РТ № 196, 198, 200, 201(стр. 84)</a:t>
            </a:r>
          </a:p>
          <a:p>
            <a:pPr marL="658416" indent="-258366">
              <a:spcBef>
                <a:spcPts val="9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ru-RU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Подготовить сообщение о различных способах шифрования текста (не менее трех)</a:t>
            </a:r>
          </a:p>
        </p:txBody>
      </p:sp>
      <p:sp>
        <p:nvSpPr>
          <p:cNvPr id="378" name="Shape 378"/>
          <p:cNvSpPr/>
          <p:nvPr/>
        </p:nvSpPr>
        <p:spPr>
          <a:xfrm>
            <a:off x="1925240" y="998935"/>
            <a:ext cx="5732859" cy="475059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 anchor="ctr" anchorCtr="0">
            <a:noAutofit/>
          </a:bodyPr>
          <a:lstStyle/>
          <a:p>
            <a:pPr>
              <a:buClr>
                <a:schemeClr val="dk2"/>
              </a:buClr>
              <a:buSzPct val="25000"/>
            </a:pPr>
            <a:r>
              <a:rPr lang="ru-RU" sz="30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Домашнее задание</a:t>
            </a:r>
          </a:p>
        </p:txBody>
      </p:sp>
    </p:spTree>
    <p:extLst>
      <p:ext uri="{BB962C8B-B14F-4D97-AF65-F5344CB8AC3E}">
        <p14:creationId xmlns:p14="http://schemas.microsoft.com/office/powerpoint/2010/main" val="17079069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857364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Спасибо за урок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5324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1703</TotalTime>
  <Words>643</Words>
  <Application>Microsoft Office PowerPoint</Application>
  <PresentationFormat>Экран (4:3)</PresentationFormat>
  <Paragraphs>96</Paragraphs>
  <Slides>14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Georgia</vt:lpstr>
      <vt:lpstr>Times New Roman</vt:lpstr>
      <vt:lpstr>Trebuchet MS</vt:lpstr>
      <vt:lpstr>Wingdings 3</vt:lpstr>
      <vt:lpstr>Грань</vt:lpstr>
      <vt:lpstr>Презентация PowerPoint</vt:lpstr>
      <vt:lpstr>Презентация PowerPoint</vt:lpstr>
      <vt:lpstr>Презентация PowerPoint</vt:lpstr>
      <vt:lpstr>ОЦЕНКА КОЛИЧЕСТВЕННЫХ ПАРАМЕТРОВ ТЕКСТОВЫХ ДОКУМЕНТОВ</vt:lpstr>
      <vt:lpstr>Цели урока</vt:lpstr>
      <vt:lpstr>1 символ – 1 байт = 8 бит</vt:lpstr>
      <vt:lpstr>Презентация PowerPoint</vt:lpstr>
      <vt:lpstr>Презентация PowerPoint</vt:lpstr>
      <vt:lpstr>Презентация PowerPoint</vt:lpstr>
      <vt:lpstr>Практическая работа</vt:lpstr>
      <vt:lpstr>Презентация PowerPoint</vt:lpstr>
      <vt:lpstr>Продолжите фразу и передайте слово соседу</vt:lpstr>
      <vt:lpstr>Презентация PowerPoint</vt:lpstr>
      <vt:lpstr>Спасибо за урок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admin</cp:lastModifiedBy>
  <cp:revision>26</cp:revision>
  <dcterms:created xsi:type="dcterms:W3CDTF">2011-09-19T18:11:49Z</dcterms:created>
  <dcterms:modified xsi:type="dcterms:W3CDTF">2020-05-23T14:40:13Z</dcterms:modified>
</cp:coreProperties>
</file>